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  <p:sldId id="281" r:id="rId11"/>
    <p:sldId id="269" r:id="rId12"/>
    <p:sldId id="270" r:id="rId13"/>
    <p:sldId id="271" r:id="rId14"/>
    <p:sldId id="272" r:id="rId15"/>
    <p:sldId id="273" r:id="rId16"/>
    <p:sldId id="266" r:id="rId17"/>
    <p:sldId id="267" r:id="rId18"/>
    <p:sldId id="268" r:id="rId19"/>
    <p:sldId id="274" r:id="rId20"/>
    <p:sldId id="279" r:id="rId21"/>
    <p:sldId id="280" r:id="rId22"/>
    <p:sldId id="278" r:id="rId23"/>
    <p:sldId id="277" r:id="rId24"/>
    <p:sldId id="265" r:id="rId25"/>
    <p:sldId id="276" r:id="rId26"/>
    <p:sldId id="275" r:id="rId27"/>
  </p:sldIdLst>
  <p:sldSz cx="18288000" cy="10287000"/>
  <p:notesSz cx="6858000" cy="9144000"/>
  <p:embeddedFontLst>
    <p:embeddedFont>
      <p:font typeface="Alegreya Sans SC Regular" panose="020B0604020202020204" charset="0"/>
      <p:regular r:id="rId29"/>
      <p:bold r:id="rId30"/>
      <p:italic r:id="rId31"/>
      <p:boldItalic r:id="rId32"/>
    </p:embeddedFont>
    <p:embeddedFont>
      <p:font typeface="Glacial Indifference" panose="020B0604020202020204" charset="0"/>
      <p:regular r:id="rId33"/>
      <p:bold r:id="rId34"/>
      <p: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12697-7264-4599-A3D4-12E3B7497C82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5CB6E-75D4-4495-8CA6-6B1E292BB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21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5CB6E-75D4-4495-8CA6-6B1E292BBE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19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84577" y="3249469"/>
            <a:ext cx="5918846" cy="3788061"/>
          </a:xfrm>
          <a:prstGeom prst="rect">
            <a:avLst/>
          </a:prstGeo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6801" y="0"/>
            <a:ext cx="9601200" cy="1028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8991601" cy="10287000"/>
          </a:xfrm>
          <a:prstGeom prst="rect">
            <a:avLst/>
          </a:prstGeom>
        </p:spPr>
      </p:pic>
      <p:grpSp>
        <p:nvGrpSpPr>
          <p:cNvPr id="4" name="Group 5"/>
          <p:cNvGrpSpPr/>
          <p:nvPr/>
        </p:nvGrpSpPr>
        <p:grpSpPr>
          <a:xfrm rot="5400000">
            <a:off x="4000498" y="3853082"/>
            <a:ext cx="10287000" cy="2580837"/>
            <a:chOff x="0" y="0"/>
            <a:chExt cx="2888848" cy="571500"/>
          </a:xfrm>
        </p:grpSpPr>
        <p:sp>
          <p:nvSpPr>
            <p:cNvPr id="5" name="Freeform 6"/>
            <p:cNvSpPr/>
            <p:nvPr/>
          </p:nvSpPr>
          <p:spPr>
            <a:xfrm>
              <a:off x="0" y="255270"/>
              <a:ext cx="2888848" cy="69850"/>
            </a:xfrm>
            <a:custGeom>
              <a:avLst/>
              <a:gdLst/>
              <a:ahLst/>
              <a:cxnLst/>
              <a:rect l="l" t="t" r="r" b="b"/>
              <a:pathLst>
                <a:path w="2888848" h="69850">
                  <a:moveTo>
                    <a:pt x="25980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888848" y="69850"/>
                  </a:lnTo>
                  <a:lnTo>
                    <a:pt x="288884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4"/>
          <p:cNvGrpSpPr/>
          <p:nvPr/>
        </p:nvGrpSpPr>
        <p:grpSpPr>
          <a:xfrm>
            <a:off x="443451" y="8648700"/>
            <a:ext cx="4084963" cy="1298719"/>
            <a:chOff x="0" y="0"/>
            <a:chExt cx="3342411" cy="1176374"/>
          </a:xfrm>
        </p:grpSpPr>
        <p:sp>
          <p:nvSpPr>
            <p:cNvPr id="8" name="Freeform 5"/>
            <p:cNvSpPr/>
            <p:nvPr/>
          </p:nvSpPr>
          <p:spPr>
            <a:xfrm>
              <a:off x="0" y="0"/>
              <a:ext cx="3342410" cy="1176374"/>
            </a:xfrm>
            <a:custGeom>
              <a:avLst/>
              <a:gdLst/>
              <a:ahLst/>
              <a:cxnLst/>
              <a:rect l="l" t="t" r="r" b="b"/>
              <a:pathLst>
                <a:path w="3342410" h="1176374">
                  <a:moveTo>
                    <a:pt x="0" y="0"/>
                  </a:moveTo>
                  <a:lnTo>
                    <a:pt x="3342410" y="0"/>
                  </a:lnTo>
                  <a:lnTo>
                    <a:pt x="3342410" y="1176374"/>
                  </a:lnTo>
                  <a:lnTo>
                    <a:pt x="0" y="1176374"/>
                  </a:lnTo>
                  <a:close/>
                </a:path>
              </a:pathLst>
            </a:custGeom>
            <a:solidFill>
              <a:srgbClr val="545454">
                <a:alpha val="60000"/>
              </a:srgbClr>
            </a:solidFill>
          </p:spPr>
        </p:sp>
      </p:grpSp>
      <p:sp>
        <p:nvSpPr>
          <p:cNvPr id="9" name="TextBox 8"/>
          <p:cNvSpPr txBox="1"/>
          <p:nvPr/>
        </p:nvSpPr>
        <p:spPr>
          <a:xfrm>
            <a:off x="1089256" y="9068932"/>
            <a:ext cx="3956107" cy="50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4"/>
              </a:lnSpc>
            </a:pPr>
            <a:r>
              <a:rPr lang="en-US" sz="2800" b="1" i="0" spc="175" dirty="0" smtClean="0">
                <a:solidFill>
                  <a:srgbClr val="FFFFFF"/>
                </a:solidFill>
                <a:latin typeface="Glacial Indifference"/>
              </a:rPr>
              <a:t>DELUXE ROOM</a:t>
            </a:r>
            <a:endParaRPr lang="en-US" sz="2800" b="1" i="0" spc="175" dirty="0">
              <a:solidFill>
                <a:srgbClr val="FFFFFF"/>
              </a:solidFill>
              <a:latin typeface="Glacial Indifference"/>
            </a:endParaRPr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571500"/>
            <a:ext cx="1435423" cy="91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9864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9925" y="9503340"/>
            <a:ext cx="9862258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b="0" i="0" spc="24">
                <a:solidFill>
                  <a:srgbClr val="FFFFFF"/>
                </a:solidFill>
                <a:latin typeface="Glacial Indifference"/>
              </a:rPr>
              <a:t>RPA Summer 2020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100"/>
            <a:ext cx="11405167" cy="1021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8974" y="498439"/>
            <a:ext cx="2452019" cy="175319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826666" y="1028700"/>
            <a:ext cx="5890459" cy="8079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0" i="0" spc="30" dirty="0">
                <a:solidFill>
                  <a:srgbClr val="FFFFFF"/>
                </a:solidFill>
                <a:latin typeface="Glacial Indifference"/>
              </a:rPr>
              <a:t>Vibrant, warm transitional space with live music, providing a quiet relaxed space for enjoying great beverages and bar snacks. It serves as the perfect destination for the millennials to discover the art of cocktails and modern mixology.</a:t>
            </a:r>
          </a:p>
          <a:p>
            <a:pPr>
              <a:lnSpc>
                <a:spcPts val="4200"/>
              </a:lnSpc>
            </a:pPr>
            <a:r>
              <a:rPr lang="en-US" sz="3000" b="0" i="0" spc="30" dirty="0">
                <a:solidFill>
                  <a:srgbClr val="FFFFFF"/>
                </a:solidFill>
                <a:latin typeface="Glacial Indifference"/>
              </a:rPr>
              <a:t>It has a beautiful alfresco area with soothing sound of cascading waterfall in the background and tranquil mountain view</a:t>
            </a:r>
            <a:r>
              <a:rPr lang="en-US" sz="3000" b="0" i="0" spc="30" dirty="0" smtClean="0">
                <a:solidFill>
                  <a:srgbClr val="FFFFFF"/>
                </a:solidFill>
                <a:latin typeface="Glacial Indifference"/>
              </a:rPr>
              <a:t>.</a:t>
            </a:r>
          </a:p>
          <a:p>
            <a:pPr>
              <a:lnSpc>
                <a:spcPts val="4200"/>
              </a:lnSpc>
            </a:pPr>
            <a:endParaRPr lang="en-US" sz="3000" b="0" i="0" spc="30" dirty="0">
              <a:solidFill>
                <a:srgbClr val="FFFFFF"/>
              </a:solidFill>
              <a:latin typeface="Glacial Indifference"/>
            </a:endParaRPr>
          </a:p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spc="30" dirty="0">
                <a:solidFill>
                  <a:srgbClr val="FFFFFF"/>
                </a:solidFill>
                <a:latin typeface="Glacial Indifference"/>
              </a:rPr>
              <a:t>Timings:</a:t>
            </a:r>
          </a:p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spc="30" dirty="0">
                <a:solidFill>
                  <a:srgbClr val="FFFFFF"/>
                </a:solidFill>
                <a:latin typeface="Glacial Indifference"/>
              </a:rPr>
              <a:t>Open Daily: 04:00pm – 01:00am</a:t>
            </a:r>
          </a:p>
        </p:txBody>
      </p:sp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9925" y="9503340"/>
            <a:ext cx="9862258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b="0" i="0" spc="24">
                <a:solidFill>
                  <a:srgbClr val="FFFFFF"/>
                </a:solidFill>
                <a:latin typeface="Glacial Indifference"/>
              </a:rPr>
              <a:t>RPA Summer 2020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8100"/>
            <a:ext cx="11723652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102003" y="1266825"/>
            <a:ext cx="5652597" cy="8079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0" i="0" spc="30" dirty="0">
                <a:solidFill>
                  <a:srgbClr val="FFFFFF"/>
                </a:solidFill>
                <a:latin typeface="Glacial Indifference"/>
              </a:rPr>
              <a:t>In-house patisserie serving delectable gourmet sweets, baked goodies, fresh salads and other dainties. Refreshing beverages and juices are also available for guests to enjoy onsite or for take-away.</a:t>
            </a:r>
          </a:p>
          <a:p>
            <a:pPr>
              <a:lnSpc>
                <a:spcPts val="4200"/>
              </a:lnSpc>
            </a:pPr>
            <a:r>
              <a:rPr lang="en-US" sz="3000" b="0" i="0" spc="30" dirty="0">
                <a:solidFill>
                  <a:srgbClr val="FFFFFF"/>
                </a:solidFill>
                <a:latin typeface="Glacial Indifference"/>
              </a:rPr>
              <a:t>For a unique gift, it offers an impressive wine selection, gourmet coffee beans, candies, snacks and a range of specialty items</a:t>
            </a:r>
            <a:r>
              <a:rPr lang="en-US" sz="3000" b="0" i="0" spc="30" dirty="0" smtClean="0">
                <a:solidFill>
                  <a:srgbClr val="FFFFFF"/>
                </a:solidFill>
                <a:latin typeface="Glacial Indifference"/>
              </a:rPr>
              <a:t>.</a:t>
            </a:r>
          </a:p>
          <a:p>
            <a:pPr>
              <a:lnSpc>
                <a:spcPts val="4200"/>
              </a:lnSpc>
            </a:pPr>
            <a:endParaRPr lang="en-US" sz="3000" b="0" i="0" spc="30" dirty="0">
              <a:solidFill>
                <a:srgbClr val="FFFFFF"/>
              </a:solidFill>
              <a:latin typeface="Glacial Indifference"/>
            </a:endParaRPr>
          </a:p>
          <a:p>
            <a:pPr>
              <a:lnSpc>
                <a:spcPts val="4200"/>
              </a:lnSpc>
            </a:pPr>
            <a:r>
              <a:rPr lang="en-US" sz="3000" spc="30" dirty="0">
                <a:solidFill>
                  <a:srgbClr val="FFFFFF"/>
                </a:solidFill>
                <a:latin typeface="Glacial Indifference"/>
              </a:rPr>
              <a:t>Timings:</a:t>
            </a:r>
          </a:p>
          <a:p>
            <a:pPr lvl="0" indent="0">
              <a:lnSpc>
                <a:spcPts val="4200"/>
              </a:lnSpc>
              <a:spcBef>
                <a:spcPct val="0"/>
              </a:spcBef>
            </a:pPr>
            <a:r>
              <a:rPr lang="en-US" sz="3000" spc="30" dirty="0">
                <a:solidFill>
                  <a:srgbClr val="FFFFFF"/>
                </a:solidFill>
                <a:latin typeface="Glacial Indifference"/>
              </a:rPr>
              <a:t>Open Daily: 08:00am – 10:00pm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9983" y="608332"/>
            <a:ext cx="1897142" cy="1643300"/>
          </a:xfrm>
          <a:prstGeom prst="rect">
            <a:avLst/>
          </a:prstGeo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9925" y="9503340"/>
            <a:ext cx="9862258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b="0" i="0" spc="24">
                <a:solidFill>
                  <a:srgbClr val="FFFFFF"/>
                </a:solidFill>
                <a:latin typeface="Glacial Indifference"/>
              </a:rPr>
              <a:t>RPA Summer 2020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8100"/>
            <a:ext cx="11628107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165700" y="1114425"/>
            <a:ext cx="5093600" cy="861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0" i="0" spc="30" dirty="0">
                <a:solidFill>
                  <a:srgbClr val="FFFFFF"/>
                </a:solidFill>
                <a:latin typeface="Glacial Indifference"/>
              </a:rPr>
              <a:t>Modern, vibrant and exuberant All Day Diner, three meal restaurant showcasing interactive live-kitchen, wherein the </a:t>
            </a:r>
            <a:r>
              <a:rPr lang="en-US" sz="3000" b="0" i="0" spc="30" dirty="0" smtClean="0">
                <a:solidFill>
                  <a:srgbClr val="FFFFFF"/>
                </a:solidFill>
                <a:latin typeface="Glacial Indifference"/>
              </a:rPr>
              <a:t>Chef </a:t>
            </a:r>
            <a:r>
              <a:rPr lang="en-US" sz="3000" b="0" i="0" spc="30" dirty="0">
                <a:solidFill>
                  <a:srgbClr val="FFFFFF"/>
                </a:solidFill>
                <a:latin typeface="Glacial Indifference"/>
              </a:rPr>
              <a:t>performs in front of the guest, creating an engaging experience.  </a:t>
            </a:r>
          </a:p>
          <a:p>
            <a:pPr>
              <a:lnSpc>
                <a:spcPts val="4200"/>
              </a:lnSpc>
            </a:pPr>
            <a:r>
              <a:rPr lang="en-US" sz="3000" b="0" i="0" spc="30" dirty="0">
                <a:solidFill>
                  <a:srgbClr val="FFFFFF"/>
                </a:solidFill>
                <a:latin typeface="Glacial Indifference"/>
              </a:rPr>
              <a:t>The restaurant showcases local and culinary cuisine, focusing on the Nepalese, Asian, Italian and Indian cuisine</a:t>
            </a:r>
            <a:r>
              <a:rPr lang="en-US" sz="3000" b="0" i="0" spc="30" dirty="0" smtClean="0">
                <a:solidFill>
                  <a:srgbClr val="FFFFFF"/>
                </a:solidFill>
                <a:latin typeface="Glacial Indifference"/>
              </a:rPr>
              <a:t>.</a:t>
            </a:r>
          </a:p>
          <a:p>
            <a:pPr>
              <a:lnSpc>
                <a:spcPts val="4200"/>
              </a:lnSpc>
            </a:pPr>
            <a:endParaRPr lang="en-US" sz="3000" b="0" i="0" spc="30" dirty="0">
              <a:solidFill>
                <a:srgbClr val="FFFFFF"/>
              </a:solidFill>
              <a:latin typeface="Glacial Indifference"/>
            </a:endParaRPr>
          </a:p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spc="30" dirty="0">
                <a:solidFill>
                  <a:srgbClr val="FFFFFF"/>
                </a:solidFill>
                <a:latin typeface="Glacial Indifference"/>
              </a:rPr>
              <a:t>Timings: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spc="30" dirty="0">
                <a:solidFill>
                  <a:srgbClr val="FFFFFF"/>
                </a:solidFill>
                <a:latin typeface="Glacial Indifference"/>
              </a:rPr>
              <a:t>Open Daily: 06:30am – 10:30pm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9925" y="950976"/>
            <a:ext cx="2976275" cy="758950"/>
          </a:xfrm>
          <a:prstGeom prst="rect">
            <a:avLst/>
          </a:prstGeo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099"/>
            <a:ext cx="9448800" cy="1021080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00642" y="2184957"/>
            <a:ext cx="7291145" cy="592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0" i="0" spc="30" dirty="0">
                <a:solidFill>
                  <a:srgbClr val="FFFFFF"/>
                </a:solidFill>
                <a:latin typeface="Glacial Indifference"/>
              </a:rPr>
              <a:t>Relaxed upscale restaurant serving modern Asian cuisine featuring a live Yakitori grill, live Sushi bar and </a:t>
            </a:r>
            <a:r>
              <a:rPr lang="en-US" sz="3000" b="0" i="0" spc="30" dirty="0" smtClean="0">
                <a:solidFill>
                  <a:srgbClr val="FFFFFF"/>
                </a:solidFill>
                <a:latin typeface="Glacial Indifference"/>
              </a:rPr>
              <a:t>Dim </a:t>
            </a:r>
            <a:r>
              <a:rPr lang="en-US" sz="3000" b="0" i="0" spc="30" dirty="0">
                <a:solidFill>
                  <a:srgbClr val="FFFFFF"/>
                </a:solidFill>
                <a:latin typeface="Glacial Indifference"/>
              </a:rPr>
              <a:t>sum station. The modishly designed place features a bar which serves Asian inspired cocktails.</a:t>
            </a:r>
          </a:p>
          <a:p>
            <a:pPr>
              <a:lnSpc>
                <a:spcPts val="4200"/>
              </a:lnSpc>
            </a:pPr>
            <a:r>
              <a:rPr lang="en-US" sz="3000" b="0" i="0" spc="30" dirty="0">
                <a:solidFill>
                  <a:srgbClr val="FFFFFF"/>
                </a:solidFill>
                <a:latin typeface="Glacial Indifference"/>
              </a:rPr>
              <a:t>All the dishes served are a contemporary interpretation of Thai, Japanese and Chinese cuisine</a:t>
            </a:r>
            <a:r>
              <a:rPr lang="en-US" sz="3000" b="0" i="0" spc="30" dirty="0" smtClean="0">
                <a:solidFill>
                  <a:srgbClr val="FFFFFF"/>
                </a:solidFill>
                <a:latin typeface="Glacial Indifference"/>
              </a:rPr>
              <a:t>.</a:t>
            </a:r>
          </a:p>
          <a:p>
            <a:pPr>
              <a:lnSpc>
                <a:spcPts val="4200"/>
              </a:lnSpc>
            </a:pPr>
            <a:endParaRPr lang="en-US" sz="3000" b="0" i="0" spc="30" dirty="0">
              <a:solidFill>
                <a:srgbClr val="FFFFFF"/>
              </a:solidFill>
              <a:latin typeface="Glacial Indifference"/>
            </a:endParaRPr>
          </a:p>
          <a:p>
            <a:pPr lvl="0" indent="0">
              <a:lnSpc>
                <a:spcPts val="4200"/>
              </a:lnSpc>
              <a:spcBef>
                <a:spcPct val="0"/>
              </a:spcBef>
            </a:pPr>
            <a:r>
              <a:rPr lang="en-US" sz="3000" spc="30" dirty="0">
                <a:solidFill>
                  <a:srgbClr val="FFFFFF"/>
                </a:solidFill>
                <a:latin typeface="Glacial Indifference"/>
              </a:rPr>
              <a:t>Timings:</a:t>
            </a:r>
          </a:p>
          <a:p>
            <a:pPr lvl="0" indent="0">
              <a:lnSpc>
                <a:spcPts val="4200"/>
              </a:lnSpc>
              <a:spcBef>
                <a:spcPct val="0"/>
              </a:spcBef>
            </a:pPr>
            <a:r>
              <a:rPr lang="en-US" sz="3000" spc="30" dirty="0">
                <a:solidFill>
                  <a:srgbClr val="FFFFFF"/>
                </a:solidFill>
                <a:latin typeface="Glacial Indifference"/>
              </a:rPr>
              <a:t>Open Daily: 06:30pm – 10:30pm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9822" y="837609"/>
            <a:ext cx="2033378" cy="1403031"/>
          </a:xfrm>
          <a:prstGeom prst="rect">
            <a:avLst/>
          </a:prstGeo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772183" y="2532279"/>
            <a:ext cx="6487117" cy="538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0" i="0" spc="30" dirty="0">
                <a:solidFill>
                  <a:srgbClr val="FFFFFF"/>
                </a:solidFill>
                <a:latin typeface="Glacial Indifference"/>
              </a:rPr>
              <a:t>The M Club Lounge is a sophisticatedly designed space providing premiere level service to exclusive guests. It offers flexible space to work, connect and recharge. The Lounge offers the ultimate space for productivity and relaxation. </a:t>
            </a:r>
            <a:endParaRPr lang="en-US" sz="3000" b="0" i="0" spc="30" dirty="0" smtClean="0">
              <a:solidFill>
                <a:srgbClr val="FFFFFF"/>
              </a:solidFill>
              <a:latin typeface="Glacial Indifference"/>
            </a:endParaRPr>
          </a:p>
          <a:p>
            <a:pPr marL="0" lvl="0" indent="0">
              <a:lnSpc>
                <a:spcPts val="4200"/>
              </a:lnSpc>
              <a:spcBef>
                <a:spcPct val="0"/>
              </a:spcBef>
            </a:pPr>
            <a:endParaRPr lang="en-US" sz="3000" spc="30" dirty="0">
              <a:solidFill>
                <a:srgbClr val="FFFFFF"/>
              </a:solidFill>
              <a:latin typeface="Glacial Indifference"/>
            </a:endParaRPr>
          </a:p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spc="30" dirty="0" smtClean="0">
                <a:solidFill>
                  <a:srgbClr val="FFFFFF"/>
                </a:solidFill>
                <a:latin typeface="Glacial Indifference"/>
              </a:rPr>
              <a:t>Timings</a:t>
            </a:r>
            <a:r>
              <a:rPr lang="en-US" sz="3000" spc="30" dirty="0">
                <a:solidFill>
                  <a:srgbClr val="FFFFFF"/>
                </a:solidFill>
                <a:latin typeface="Glacial Indifference"/>
              </a:rPr>
              <a:t>: </a:t>
            </a:r>
            <a:endParaRPr lang="en-US" sz="3000" spc="30" dirty="0" smtClean="0">
              <a:solidFill>
                <a:srgbClr val="FFFFFF"/>
              </a:solidFill>
              <a:latin typeface="Glacial Indifference"/>
            </a:endParaRPr>
          </a:p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spc="30" dirty="0" smtClean="0">
                <a:solidFill>
                  <a:srgbClr val="FFFFFF"/>
                </a:solidFill>
                <a:latin typeface="Glacial Indifference"/>
              </a:rPr>
              <a:t>Open </a:t>
            </a:r>
            <a:r>
              <a:rPr lang="en-US" sz="3000" spc="30" dirty="0">
                <a:solidFill>
                  <a:srgbClr val="FFFFFF"/>
                </a:solidFill>
                <a:latin typeface="Glacial Indifference"/>
              </a:rPr>
              <a:t>All Day.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91" t="370" r="24691" b="-370"/>
          <a:stretch/>
        </p:blipFill>
        <p:spPr>
          <a:xfrm>
            <a:off x="-4800600" y="0"/>
            <a:ext cx="15468600" cy="10312400"/>
          </a:xfrm>
          <a:prstGeom prst="rect">
            <a:avLst/>
          </a:prstGeo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67049" y="1028700"/>
            <a:ext cx="6920951" cy="8229600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77777">
                <a:alpha val="70980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1883544" y="2226180"/>
            <a:ext cx="6144436" cy="5834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i="0" spc="160" dirty="0">
                <a:solidFill>
                  <a:srgbClr val="FFFFFF"/>
                </a:solidFill>
                <a:latin typeface="Glacial Indifference"/>
              </a:rPr>
              <a:t>Celebrate your next event or conference in our multi-compatible meeting rooms. </a:t>
            </a:r>
          </a:p>
          <a:p>
            <a:pPr>
              <a:lnSpc>
                <a:spcPts val="3840"/>
              </a:lnSpc>
            </a:pPr>
            <a:r>
              <a:rPr lang="en-US" sz="3200" i="0" spc="160" dirty="0">
                <a:solidFill>
                  <a:srgbClr val="FFFFFF"/>
                </a:solidFill>
                <a:latin typeface="Glacial Indifference"/>
              </a:rPr>
              <a:t>With over 8000 </a:t>
            </a:r>
            <a:r>
              <a:rPr lang="en-US" sz="3200" i="0" spc="160" dirty="0" err="1">
                <a:solidFill>
                  <a:srgbClr val="FFFFFF"/>
                </a:solidFill>
                <a:latin typeface="Glacial Indifference"/>
              </a:rPr>
              <a:t>sq</a:t>
            </a:r>
            <a:r>
              <a:rPr lang="en-US" sz="3200" i="0" spc="160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3200" i="0" spc="160" dirty="0" err="1">
                <a:solidFill>
                  <a:srgbClr val="FFFFFF"/>
                </a:solidFill>
                <a:latin typeface="Glacial Indifference"/>
              </a:rPr>
              <a:t>ft</a:t>
            </a:r>
            <a:r>
              <a:rPr lang="en-US" sz="3200" i="0" spc="160" dirty="0">
                <a:solidFill>
                  <a:srgbClr val="FFFFFF"/>
                </a:solidFill>
                <a:latin typeface="Glacial Indifference"/>
              </a:rPr>
              <a:t> of banquet space, inspire creativity with a gathering in our pillar less ballroom </a:t>
            </a:r>
          </a:p>
          <a:p>
            <a:pPr>
              <a:lnSpc>
                <a:spcPts val="3840"/>
              </a:lnSpc>
            </a:pPr>
            <a:r>
              <a:rPr lang="en-US" sz="3200" i="0" spc="160" dirty="0">
                <a:solidFill>
                  <a:srgbClr val="FFFFFF"/>
                </a:solidFill>
                <a:latin typeface="Glacial Indifference"/>
              </a:rPr>
              <a:t>Each of our venues offers state-of-the-art audiovisual technology and high-speed internet access.</a:t>
            </a:r>
          </a:p>
          <a:p>
            <a:pPr>
              <a:lnSpc>
                <a:spcPts val="3840"/>
              </a:lnSpc>
            </a:pPr>
            <a:endParaRPr lang="en-US" sz="3200" i="0" spc="160" dirty="0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8181975"/>
            <a:ext cx="1477931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b="1" i="0" spc="-70" dirty="0">
                <a:solidFill>
                  <a:srgbClr val="FFFFFF"/>
                </a:solidFill>
                <a:latin typeface="Glacial Indifference"/>
              </a:rPr>
              <a:t>Meetings and Events </a:t>
            </a: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571500"/>
            <a:ext cx="1435423" cy="918671"/>
          </a:xfrm>
          <a:prstGeom prst="rect">
            <a:avLst/>
          </a:prstGeo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8152739"/>
            <a:ext cx="5051787" cy="1029361"/>
            <a:chOff x="0" y="0"/>
            <a:chExt cx="3342411" cy="10710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42410" cy="1071014"/>
            </a:xfrm>
            <a:custGeom>
              <a:avLst/>
              <a:gdLst/>
              <a:ahLst/>
              <a:cxnLst/>
              <a:rect l="l" t="t" r="r" b="b"/>
              <a:pathLst>
                <a:path w="3342410" h="1071014">
                  <a:moveTo>
                    <a:pt x="0" y="0"/>
                  </a:moveTo>
                  <a:lnTo>
                    <a:pt x="3342410" y="0"/>
                  </a:lnTo>
                  <a:lnTo>
                    <a:pt x="3342410" y="1071014"/>
                  </a:lnTo>
                  <a:lnTo>
                    <a:pt x="0" y="1071014"/>
                  </a:lnTo>
                  <a:close/>
                </a:path>
              </a:pathLst>
            </a:custGeom>
            <a:solidFill>
              <a:srgbClr val="545454">
                <a:alpha val="60000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576541" y="8420100"/>
            <a:ext cx="3956107" cy="31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4"/>
              </a:lnSpc>
            </a:pPr>
            <a:r>
              <a:rPr lang="en-US" sz="2800" b="1" i="0" spc="175" dirty="0">
                <a:solidFill>
                  <a:srgbClr val="FFFFFF"/>
                </a:solidFill>
                <a:latin typeface="Glacial Indifference"/>
              </a:rPr>
              <a:t>BAGMATI BALLROOM</a:t>
            </a: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571500"/>
            <a:ext cx="1435423" cy="918671"/>
          </a:xfrm>
          <a:prstGeom prst="rect">
            <a:avLst/>
          </a:prstGeo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91085" y="0"/>
            <a:ext cx="9196916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201" y="0"/>
            <a:ext cx="9534665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5400000">
            <a:off x="4000498" y="3853082"/>
            <a:ext cx="10287000" cy="2580837"/>
            <a:chOff x="0" y="0"/>
            <a:chExt cx="2888848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2888848" cy="69850"/>
            </a:xfrm>
            <a:custGeom>
              <a:avLst/>
              <a:gdLst/>
              <a:ahLst/>
              <a:cxnLst/>
              <a:rect l="l" t="t" r="r" b="b"/>
              <a:pathLst>
                <a:path w="2888848" h="69850">
                  <a:moveTo>
                    <a:pt x="25980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888848" y="69850"/>
                  </a:lnTo>
                  <a:lnTo>
                    <a:pt x="288884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03197" y="8921060"/>
            <a:ext cx="3611604" cy="880218"/>
            <a:chOff x="0" y="0"/>
            <a:chExt cx="3342411" cy="7185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42410" cy="718500"/>
            </a:xfrm>
            <a:custGeom>
              <a:avLst/>
              <a:gdLst/>
              <a:ahLst/>
              <a:cxnLst/>
              <a:rect l="l" t="t" r="r" b="b"/>
              <a:pathLst>
                <a:path w="3342410" h="718500">
                  <a:moveTo>
                    <a:pt x="0" y="0"/>
                  </a:moveTo>
                  <a:lnTo>
                    <a:pt x="3342410" y="0"/>
                  </a:lnTo>
                  <a:lnTo>
                    <a:pt x="3342410" y="718500"/>
                  </a:lnTo>
                  <a:lnTo>
                    <a:pt x="0" y="718500"/>
                  </a:lnTo>
                  <a:close/>
                </a:path>
              </a:pathLst>
            </a:custGeom>
            <a:solidFill>
              <a:srgbClr val="545454">
                <a:alpha val="6000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61548" y="9039227"/>
            <a:ext cx="3956107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4"/>
              </a:lnSpc>
            </a:pPr>
            <a:r>
              <a:rPr lang="en-US" sz="2800" b="1" i="0" spc="175" dirty="0">
                <a:solidFill>
                  <a:srgbClr val="FFFFFF"/>
                </a:solidFill>
                <a:latin typeface="Glacial Indifference"/>
              </a:rPr>
              <a:t>KOSHI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639800" y="8801101"/>
            <a:ext cx="3619500" cy="907284"/>
            <a:chOff x="0" y="0"/>
            <a:chExt cx="3342411" cy="7185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342410" cy="718500"/>
            </a:xfrm>
            <a:custGeom>
              <a:avLst/>
              <a:gdLst/>
              <a:ahLst/>
              <a:cxnLst/>
              <a:rect l="l" t="t" r="r" b="b"/>
              <a:pathLst>
                <a:path w="3342410" h="718500">
                  <a:moveTo>
                    <a:pt x="0" y="0"/>
                  </a:moveTo>
                  <a:lnTo>
                    <a:pt x="3342410" y="0"/>
                  </a:lnTo>
                  <a:lnTo>
                    <a:pt x="3342410" y="718500"/>
                  </a:lnTo>
                  <a:lnTo>
                    <a:pt x="0" y="718500"/>
                  </a:lnTo>
                  <a:close/>
                </a:path>
              </a:pathLst>
            </a:custGeom>
            <a:solidFill>
              <a:srgbClr val="545454">
                <a:alpha val="6000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030195" y="8980949"/>
            <a:ext cx="2834468" cy="357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4"/>
              </a:lnSpc>
            </a:pPr>
            <a:r>
              <a:rPr lang="en-US" sz="2800" b="1" i="0" spc="175" dirty="0">
                <a:solidFill>
                  <a:srgbClr val="FFFFFF"/>
                </a:solidFill>
                <a:latin typeface="Glacial Indifference"/>
              </a:rPr>
              <a:t>KARNALI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2538" y="645147"/>
            <a:ext cx="2352179" cy="829621"/>
          </a:xfrm>
          <a:prstGeom prst="rect">
            <a:avLst/>
          </a:prstGeo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lack Ribbed Knit Fabric Texture Picture | Free Photograph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732623" y="378748"/>
            <a:ext cx="5762530" cy="1618753"/>
            <a:chOff x="0" y="0"/>
            <a:chExt cx="3812659" cy="10710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12659" cy="1071014"/>
            </a:xfrm>
            <a:custGeom>
              <a:avLst/>
              <a:gdLst/>
              <a:ahLst/>
              <a:cxnLst/>
              <a:rect l="l" t="t" r="r" b="b"/>
              <a:pathLst>
                <a:path w="3812659" h="1071014">
                  <a:moveTo>
                    <a:pt x="0" y="0"/>
                  </a:moveTo>
                  <a:lnTo>
                    <a:pt x="3812659" y="0"/>
                  </a:lnTo>
                  <a:lnTo>
                    <a:pt x="3812659" y="1071014"/>
                  </a:lnTo>
                  <a:lnTo>
                    <a:pt x="0" y="1071014"/>
                  </a:lnTo>
                  <a:close/>
                </a:path>
              </a:pathLst>
            </a:custGeom>
            <a:solidFill>
              <a:srgbClr val="545454">
                <a:alpha val="60000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7555588" y="862371"/>
            <a:ext cx="5762530" cy="54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4"/>
              </a:lnSpc>
            </a:pPr>
            <a:r>
              <a:rPr lang="en-US" sz="3503" b="1" i="0" spc="175">
                <a:solidFill>
                  <a:srgbClr val="FFFFFF"/>
                </a:solidFill>
                <a:latin typeface="Glacial Indifference"/>
              </a:rPr>
              <a:t>CAPACITY CHART</a:t>
            </a:r>
          </a:p>
        </p:txBody>
      </p:sp>
      <p:grpSp>
        <p:nvGrpSpPr>
          <p:cNvPr id="13" name="Group 3"/>
          <p:cNvGrpSpPr/>
          <p:nvPr/>
        </p:nvGrpSpPr>
        <p:grpSpPr>
          <a:xfrm>
            <a:off x="1355863" y="2660871"/>
            <a:ext cx="15278100" cy="6248400"/>
            <a:chOff x="0" y="0"/>
            <a:chExt cx="3342411" cy="1071014"/>
          </a:xfrm>
        </p:grpSpPr>
        <p:sp>
          <p:nvSpPr>
            <p:cNvPr id="14" name="Freeform 4"/>
            <p:cNvSpPr/>
            <p:nvPr/>
          </p:nvSpPr>
          <p:spPr>
            <a:xfrm>
              <a:off x="0" y="0"/>
              <a:ext cx="3342410" cy="1071014"/>
            </a:xfrm>
            <a:custGeom>
              <a:avLst/>
              <a:gdLst/>
              <a:ahLst/>
              <a:cxnLst/>
              <a:rect l="l" t="t" r="r" b="b"/>
              <a:pathLst>
                <a:path w="3342410" h="1071014">
                  <a:moveTo>
                    <a:pt x="0" y="0"/>
                  </a:moveTo>
                  <a:lnTo>
                    <a:pt x="3342410" y="0"/>
                  </a:lnTo>
                  <a:lnTo>
                    <a:pt x="3342410" y="1071014"/>
                  </a:lnTo>
                  <a:lnTo>
                    <a:pt x="0" y="1071014"/>
                  </a:lnTo>
                  <a:close/>
                </a:path>
              </a:pathLst>
            </a:custGeom>
            <a:solidFill>
              <a:srgbClr val="545454">
                <a:alpha val="60000"/>
              </a:srgbClr>
            </a:solidFill>
          </p:spPr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801" y="3363771"/>
            <a:ext cx="13464397" cy="4773298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571500"/>
            <a:ext cx="2128506" cy="1362244"/>
          </a:xfrm>
          <a:prstGeom prst="rect">
            <a:avLst/>
          </a:prstGeo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alphaModFix am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45623" y="1746885"/>
            <a:ext cx="15596755" cy="857821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24200" y="637408"/>
            <a:ext cx="12956008" cy="678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08"/>
              </a:lnSpc>
              <a:spcBef>
                <a:spcPct val="0"/>
              </a:spcBef>
            </a:pPr>
            <a:r>
              <a:rPr lang="en-US" sz="3200" b="1" dirty="0" smtClean="0">
                <a:solidFill>
                  <a:srgbClr val="000000"/>
                </a:solidFill>
                <a:latin typeface="Alegreya Sans SC Regular"/>
              </a:rPr>
              <a:t>EXPERIENCE NEPAL LIKE NEVER  BEFORE</a:t>
            </a:r>
            <a:endParaRPr lang="en-US" sz="3200" b="1" dirty="0">
              <a:solidFill>
                <a:srgbClr val="000000"/>
              </a:solidFill>
              <a:latin typeface="Alegreya Sans SC Regular"/>
            </a:endParaRP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392756"/>
            <a:ext cx="1435423" cy="918671"/>
          </a:xfrm>
          <a:prstGeom prst="rect">
            <a:avLst/>
          </a:prstGeo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00400" y="-2095500"/>
            <a:ext cx="25385275" cy="142792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0" y="8953500"/>
            <a:ext cx="3964547" cy="598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204"/>
              </a:lnSpc>
            </a:pPr>
            <a:r>
              <a:rPr lang="en-US" sz="3200" b="1" spc="175" dirty="0" smtClean="0">
                <a:solidFill>
                  <a:srgbClr val="FFFFFF"/>
                </a:solidFill>
                <a:latin typeface="Glacial Indifference"/>
              </a:rPr>
              <a:t>BANQUET LAYOUT</a:t>
            </a:r>
            <a:endParaRPr lang="en-US" sz="3200" b="1" spc="175" dirty="0">
              <a:solidFill>
                <a:srgbClr val="FFFFFF"/>
              </a:solidFill>
              <a:latin typeface="Glacial Indifference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2538" y="645147"/>
            <a:ext cx="2352179" cy="82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3205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81600" y="-3771900"/>
            <a:ext cx="29032200" cy="163306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95400" y="8801100"/>
            <a:ext cx="3964547" cy="598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204"/>
              </a:lnSpc>
            </a:pPr>
            <a:r>
              <a:rPr lang="en-US" sz="3200" b="1" spc="175" dirty="0" smtClean="0">
                <a:solidFill>
                  <a:srgbClr val="FFFFFF"/>
                </a:solidFill>
                <a:latin typeface="Glacial Indifference"/>
              </a:rPr>
              <a:t>BANQUET LAYOUT</a:t>
            </a:r>
            <a:endParaRPr lang="en-US" sz="3200" b="1" spc="175" dirty="0">
              <a:solidFill>
                <a:srgbClr val="FFFFFF"/>
              </a:solidFill>
              <a:latin typeface="Glacial Indifference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2538" y="645147"/>
            <a:ext cx="2352179" cy="82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4864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100"/>
            <a:ext cx="11506200" cy="1024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2538" y="645147"/>
            <a:ext cx="2352179" cy="8296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28600" y="8420100"/>
            <a:ext cx="5762530" cy="1618753"/>
            <a:chOff x="0" y="0"/>
            <a:chExt cx="3812659" cy="10710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12659" cy="1071014"/>
            </a:xfrm>
            <a:custGeom>
              <a:avLst/>
              <a:gdLst/>
              <a:ahLst/>
              <a:cxnLst/>
              <a:rect l="l" t="t" r="r" b="b"/>
              <a:pathLst>
                <a:path w="3812659" h="1071014">
                  <a:moveTo>
                    <a:pt x="0" y="0"/>
                  </a:moveTo>
                  <a:lnTo>
                    <a:pt x="3812659" y="0"/>
                  </a:lnTo>
                  <a:lnTo>
                    <a:pt x="3812659" y="1071014"/>
                  </a:lnTo>
                  <a:lnTo>
                    <a:pt x="0" y="1071014"/>
                  </a:lnTo>
                  <a:close/>
                </a:path>
              </a:pathLst>
            </a:custGeom>
            <a:solidFill>
              <a:srgbClr val="545454">
                <a:alpha val="60000"/>
              </a:srgbClr>
            </a:solidFill>
          </p:spPr>
        </p:sp>
      </p:grpSp>
      <p:sp>
        <p:nvSpPr>
          <p:cNvPr id="11" name="TextBox 3"/>
          <p:cNvSpPr txBox="1"/>
          <p:nvPr/>
        </p:nvSpPr>
        <p:spPr>
          <a:xfrm>
            <a:off x="12192000" y="1638300"/>
            <a:ext cx="4991100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CASINO </a:t>
            </a:r>
            <a:r>
              <a:rPr lang="en-US" sz="28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Managed By DELTIN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Look forward to an exciting evening at the hotel while trying hands at games and enjoying the live, world-class entertainment. You can dance away the night or put your game face on and wait for the lady luck to shine.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7"/>
          <p:cNvSpPr txBox="1"/>
          <p:nvPr/>
        </p:nvSpPr>
        <p:spPr>
          <a:xfrm>
            <a:off x="341693" y="9029700"/>
            <a:ext cx="5762530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4"/>
              </a:lnSpc>
            </a:pPr>
            <a:r>
              <a:rPr lang="en-US" sz="3503" b="1" spc="175" dirty="0" smtClean="0">
                <a:solidFill>
                  <a:srgbClr val="FFFFFF"/>
                </a:solidFill>
                <a:latin typeface="Glacial Indifference"/>
              </a:rPr>
              <a:t>RECREATION – Casino</a:t>
            </a:r>
            <a:endParaRPr lang="en-US" sz="3503" b="1" i="0" spc="175" dirty="0">
              <a:solidFill>
                <a:srgbClr val="FFFFFF"/>
              </a:solidFill>
              <a:latin typeface="Glacial Indifference"/>
            </a:endParaRPr>
          </a:p>
        </p:txBody>
      </p:sp>
    </p:spTree>
    <p:extLst>
      <p:ext uri="{BB962C8B-B14F-4D97-AF65-F5344CB8AC3E}">
        <p14:creationId xmlns:p14="http://schemas.microsoft.com/office/powerpoint/2010/main" val="168574389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/>
        </p:nvSpPr>
        <p:spPr>
          <a:xfrm>
            <a:off x="6288489" y="862369"/>
            <a:ext cx="5762530" cy="54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4"/>
              </a:lnSpc>
            </a:pPr>
            <a:r>
              <a:rPr lang="en-US" sz="3503" b="1" spc="175" dirty="0" smtClean="0">
                <a:solidFill>
                  <a:srgbClr val="FFFFFF"/>
                </a:solidFill>
                <a:latin typeface="Glacial Indifference"/>
              </a:rPr>
              <a:t>SPA</a:t>
            </a:r>
            <a:endParaRPr lang="en-US" sz="3503" b="1" i="0" spc="175" dirty="0">
              <a:solidFill>
                <a:srgbClr val="FFFFFF"/>
              </a:solidFill>
              <a:latin typeface="Glacial Indifferenc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962400" y="-4076699"/>
            <a:ext cx="10515601" cy="18440400"/>
          </a:xfrm>
          <a:prstGeom prst="rect">
            <a:avLst/>
          </a:prstGeom>
        </p:spPr>
      </p:pic>
      <p:sp>
        <p:nvSpPr>
          <p:cNvPr id="7" name="TextBox 4"/>
          <p:cNvSpPr txBox="1"/>
          <p:nvPr/>
        </p:nvSpPr>
        <p:spPr>
          <a:xfrm>
            <a:off x="1066800" y="3695700"/>
            <a:ext cx="15264311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" dirty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Designed in a contemporary </a:t>
            </a:r>
            <a:r>
              <a:rPr lang="en-US" sz="3000" spc="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style</a:t>
            </a:r>
            <a:r>
              <a:rPr lang="en-US" sz="3000" spc="30" dirty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, the </a:t>
            </a:r>
            <a:r>
              <a:rPr lang="en-US" sz="3000" spc="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M wellness enjoys a beautiful rooftop pool, a Spa with private </a:t>
            </a:r>
            <a:r>
              <a:rPr lang="en-US" sz="3000" spc="30" dirty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treatment </a:t>
            </a:r>
            <a:r>
              <a:rPr lang="en-US" sz="3000" spc="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rooms, steam </a:t>
            </a:r>
            <a:r>
              <a:rPr lang="en-US" sz="3000" spc="30" dirty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rooms, </a:t>
            </a:r>
            <a:r>
              <a:rPr lang="en-US" sz="3000" spc="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sauna and Jacuzzi</a:t>
            </a:r>
            <a:r>
              <a:rPr lang="en-US" sz="3000" spc="30" dirty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, </a:t>
            </a:r>
            <a:r>
              <a:rPr lang="en-US" sz="3000" spc="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a fitness center, </a:t>
            </a:r>
            <a:r>
              <a:rPr lang="en-US" sz="3000" spc="30" dirty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aerobic studios and </a:t>
            </a:r>
            <a:r>
              <a:rPr lang="en-US" sz="3000" spc="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a relaxation </a:t>
            </a:r>
            <a:r>
              <a:rPr lang="en-US" sz="3000" spc="30" dirty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area.</a:t>
            </a:r>
          </a:p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spc="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Timings:</a:t>
            </a:r>
          </a:p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spc="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Spa</a:t>
            </a:r>
            <a:endParaRPr lang="en-US" sz="3000" spc="30" dirty="0">
              <a:solidFill>
                <a:schemeClr val="tx1">
                  <a:lumMod val="95000"/>
                  <a:lumOff val="5000"/>
                </a:schemeClr>
              </a:solidFill>
              <a:latin typeface="Glacial Indifference"/>
            </a:endParaRPr>
          </a:p>
          <a:p>
            <a:pPr marL="457200" indent="-457200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Open Daily: </a:t>
            </a:r>
            <a:r>
              <a:rPr lang="en-US" sz="3000" spc="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10:00am </a:t>
            </a:r>
            <a:r>
              <a:rPr lang="en-US" sz="3000" spc="30" dirty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– </a:t>
            </a:r>
            <a:r>
              <a:rPr lang="en-US" sz="3000" spc="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10:00pm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spc="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Pool</a:t>
            </a:r>
          </a:p>
          <a:p>
            <a:pPr marL="457200" indent="-457200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spc="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Open Daily: 8:00am – 06:00pm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spc="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Gym </a:t>
            </a:r>
          </a:p>
          <a:p>
            <a:pPr marL="457200" indent="-457200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spc="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</a:rPr>
              <a:t>Open Daily: 24 Hours</a:t>
            </a:r>
            <a:endParaRPr lang="en-US" sz="3000" spc="30" dirty="0">
              <a:solidFill>
                <a:schemeClr val="tx1">
                  <a:lumMod val="95000"/>
                  <a:lumOff val="5000"/>
                </a:schemeClr>
              </a:solidFill>
              <a:latin typeface="Glacial Indifferenc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903" y="136174"/>
            <a:ext cx="7562103" cy="241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8883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8152739"/>
            <a:ext cx="5051787" cy="1618753"/>
            <a:chOff x="0" y="0"/>
            <a:chExt cx="3342411" cy="10710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42410" cy="1071014"/>
            </a:xfrm>
            <a:custGeom>
              <a:avLst/>
              <a:gdLst/>
              <a:ahLst/>
              <a:cxnLst/>
              <a:rect l="l" t="t" r="r" b="b"/>
              <a:pathLst>
                <a:path w="3342410" h="1071014">
                  <a:moveTo>
                    <a:pt x="0" y="0"/>
                  </a:moveTo>
                  <a:lnTo>
                    <a:pt x="3342410" y="0"/>
                  </a:lnTo>
                  <a:lnTo>
                    <a:pt x="3342410" y="1071014"/>
                  </a:lnTo>
                  <a:lnTo>
                    <a:pt x="0" y="1071014"/>
                  </a:lnTo>
                  <a:close/>
                </a:path>
              </a:pathLst>
            </a:custGeom>
            <a:solidFill>
              <a:srgbClr val="545454">
                <a:alpha val="60000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576540" y="8622495"/>
            <a:ext cx="395610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4"/>
              </a:lnSpc>
            </a:pPr>
            <a:r>
              <a:rPr lang="en-US" sz="3503" b="1" i="0" spc="175" dirty="0" smtClean="0">
                <a:solidFill>
                  <a:srgbClr val="FFFFFF"/>
                </a:solidFill>
                <a:latin typeface="Glacial Indifference"/>
              </a:rPr>
              <a:t>ROOFTOP </a:t>
            </a:r>
            <a:r>
              <a:rPr lang="en-US" sz="3503" b="1" i="0" spc="175" dirty="0">
                <a:solidFill>
                  <a:srgbClr val="FFFFFF"/>
                </a:solidFill>
                <a:latin typeface="Glacial Indifference"/>
              </a:rPr>
              <a:t>POOL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705" y="266700"/>
            <a:ext cx="4798460" cy="1531794"/>
          </a:xfrm>
          <a:prstGeom prst="rect">
            <a:avLst/>
          </a:prstGeo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2657"/>
            <a:ext cx="11125200" cy="1035261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81000" y="8267700"/>
            <a:ext cx="6781800" cy="1618753"/>
            <a:chOff x="0" y="0"/>
            <a:chExt cx="3812659" cy="10710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12659" cy="1071014"/>
            </a:xfrm>
            <a:custGeom>
              <a:avLst/>
              <a:gdLst/>
              <a:ahLst/>
              <a:cxnLst/>
              <a:rect l="l" t="t" r="r" b="b"/>
              <a:pathLst>
                <a:path w="3812659" h="1071014">
                  <a:moveTo>
                    <a:pt x="0" y="0"/>
                  </a:moveTo>
                  <a:lnTo>
                    <a:pt x="3812659" y="0"/>
                  </a:lnTo>
                  <a:lnTo>
                    <a:pt x="3812659" y="1071014"/>
                  </a:lnTo>
                  <a:lnTo>
                    <a:pt x="0" y="1071014"/>
                  </a:lnTo>
                  <a:close/>
                </a:path>
              </a:pathLst>
            </a:custGeom>
            <a:solidFill>
              <a:srgbClr val="545454">
                <a:alpha val="60000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825157" y="8538467"/>
            <a:ext cx="576253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4"/>
              </a:lnSpc>
            </a:pPr>
            <a:r>
              <a:rPr lang="en-US" sz="3503" b="1" spc="175" dirty="0" smtClean="0">
                <a:solidFill>
                  <a:srgbClr val="FFFFFF"/>
                </a:solidFill>
                <a:latin typeface="Glacial Indifference"/>
              </a:rPr>
              <a:t>RECREATION – Kids Play Area</a:t>
            </a:r>
            <a:endParaRPr lang="en-US" sz="3503" b="1" i="0" spc="175" dirty="0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15" name="TextBox 3"/>
          <p:cNvSpPr txBox="1"/>
          <p:nvPr/>
        </p:nvSpPr>
        <p:spPr>
          <a:xfrm>
            <a:off x="12078738" y="1035109"/>
            <a:ext cx="4991100" cy="6401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KIDS PLAY AREA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Relax and enjoy every moment of your stay while the play area keeps your junior happy and safely amused and entertained all day long.</a:t>
            </a:r>
          </a:p>
          <a:p>
            <a:r>
              <a:rPr lang="en-US" sz="3200" dirty="0">
                <a:solidFill>
                  <a:schemeClr val="bg1"/>
                </a:solidFill>
              </a:rPr>
              <a:t>Older kids won’t feel left out either, with a choice of virtual games to try their hands on in the specially designed zone.</a:t>
            </a: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571500"/>
            <a:ext cx="1435423" cy="91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6165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33800" y="5905500"/>
            <a:ext cx="9975720" cy="4357913"/>
            <a:chOff x="0" y="0"/>
            <a:chExt cx="2319971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9971" cy="1913890"/>
            </a:xfrm>
            <a:custGeom>
              <a:avLst/>
              <a:gdLst/>
              <a:ahLst/>
              <a:cxnLst/>
              <a:rect l="l" t="t" r="r" b="b"/>
              <a:pathLst>
                <a:path w="2319971" h="1913890">
                  <a:moveTo>
                    <a:pt x="0" y="0"/>
                  </a:moveTo>
                  <a:lnTo>
                    <a:pt x="2319971" y="0"/>
                  </a:lnTo>
                  <a:lnTo>
                    <a:pt x="231997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77777">
                <a:alpha val="70980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052746" y="6828514"/>
            <a:ext cx="9727729" cy="292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b="1" i="0" spc="159" dirty="0" smtClean="0">
                <a:solidFill>
                  <a:schemeClr val="bg1"/>
                </a:solidFill>
                <a:latin typeface="Glacial Indifference"/>
              </a:rPr>
              <a:t>MANAKAMANA MARG, NAXAL,</a:t>
            </a:r>
          </a:p>
          <a:p>
            <a:pPr>
              <a:lnSpc>
                <a:spcPts val="3839"/>
              </a:lnSpc>
            </a:pPr>
            <a:r>
              <a:rPr lang="en-US" sz="3199" b="1" i="0" spc="159" dirty="0" smtClean="0">
                <a:solidFill>
                  <a:schemeClr val="bg1"/>
                </a:solidFill>
                <a:latin typeface="Glacial Indifference"/>
              </a:rPr>
              <a:t>KATHMANDU – 44600. NEPAL</a:t>
            </a:r>
          </a:p>
          <a:p>
            <a:pPr>
              <a:lnSpc>
                <a:spcPts val="3839"/>
              </a:lnSpc>
            </a:pPr>
            <a:endParaRPr lang="en-US" sz="3199" b="1" i="0" spc="159" dirty="0" smtClean="0">
              <a:solidFill>
                <a:schemeClr val="bg1"/>
              </a:solidFill>
              <a:latin typeface="Glacial Indifference"/>
            </a:endParaRPr>
          </a:p>
          <a:p>
            <a:pPr>
              <a:lnSpc>
                <a:spcPts val="3839"/>
              </a:lnSpc>
            </a:pPr>
            <a:r>
              <a:rPr lang="en-US" sz="3200" b="1" i="0" spc="159" dirty="0" smtClean="0">
                <a:solidFill>
                  <a:schemeClr val="bg1"/>
                </a:solidFill>
                <a:latin typeface="Glacial Indifference"/>
              </a:rPr>
              <a:t>T: </a:t>
            </a:r>
            <a:r>
              <a:rPr lang="en-US" sz="2800" b="1" i="0" spc="159" dirty="0" smtClean="0">
                <a:solidFill>
                  <a:schemeClr val="bg1"/>
                </a:solidFill>
                <a:latin typeface="Glacial Indifference"/>
              </a:rPr>
              <a:t>+977 14443040 </a:t>
            </a:r>
            <a:r>
              <a:rPr lang="en-US" sz="3199" b="1" i="0" spc="159" dirty="0" smtClean="0">
                <a:solidFill>
                  <a:schemeClr val="bg1"/>
                </a:solidFill>
                <a:latin typeface="Glacial Indifference"/>
              </a:rPr>
              <a:t>F: </a:t>
            </a:r>
            <a:r>
              <a:rPr lang="en-US" sz="2800" b="1" i="0" spc="159" dirty="0" smtClean="0">
                <a:solidFill>
                  <a:schemeClr val="bg1"/>
                </a:solidFill>
                <a:latin typeface="Glacial Indifference"/>
              </a:rPr>
              <a:t>+977 14442040</a:t>
            </a:r>
          </a:p>
          <a:p>
            <a:pPr>
              <a:lnSpc>
                <a:spcPts val="3839"/>
              </a:lnSpc>
            </a:pPr>
            <a:r>
              <a:rPr lang="en-US" sz="3199" b="1" i="0" spc="159" dirty="0" smtClean="0">
                <a:solidFill>
                  <a:schemeClr val="bg1"/>
                </a:solidFill>
                <a:latin typeface="Glacial Indifference"/>
              </a:rPr>
              <a:t>E: </a:t>
            </a:r>
            <a:r>
              <a:rPr lang="en-US" sz="2400" b="1" i="0" spc="159" dirty="0" smtClean="0">
                <a:solidFill>
                  <a:schemeClr val="bg1"/>
                </a:solidFill>
                <a:latin typeface="Glacial Indifference"/>
              </a:rPr>
              <a:t>KATHMANDU.MARRIOTT@MARRIOTT.COM</a:t>
            </a:r>
          </a:p>
          <a:p>
            <a:pPr>
              <a:lnSpc>
                <a:spcPts val="3839"/>
              </a:lnSpc>
            </a:pPr>
            <a:r>
              <a:rPr lang="en-US" sz="3199" b="1" i="0" spc="159" dirty="0" smtClean="0">
                <a:solidFill>
                  <a:schemeClr val="bg1"/>
                </a:solidFill>
                <a:latin typeface="Glacial Indifference"/>
              </a:rPr>
              <a:t>W: </a:t>
            </a:r>
            <a:r>
              <a:rPr lang="en-US" sz="2400" b="1" i="0" spc="159" dirty="0" smtClean="0">
                <a:solidFill>
                  <a:schemeClr val="bg1"/>
                </a:solidFill>
                <a:latin typeface="Glacial Indifference"/>
              </a:rPr>
              <a:t>MARRIOTTKATHMANDU.COM</a:t>
            </a:r>
            <a:endParaRPr lang="en-US" sz="2400" b="1" i="0" spc="159" dirty="0">
              <a:solidFill>
                <a:schemeClr val="bg1"/>
              </a:solidFill>
              <a:latin typeface="Glacial Indifference"/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571500"/>
            <a:ext cx="1435423" cy="918671"/>
          </a:xfrm>
          <a:prstGeom prst="rect">
            <a:avLst/>
          </a:prstGeo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30472" y="0"/>
            <a:ext cx="9252085" cy="10287000"/>
          </a:xfrm>
          <a:prstGeom prst="rect">
            <a:avLst/>
          </a:prstGeom>
          <a:solidFill>
            <a:srgbClr val="000000">
              <a:alpha val="4705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0261215" y="2628900"/>
            <a:ext cx="7021185" cy="5368168"/>
            <a:chOff x="0" y="0"/>
            <a:chExt cx="9361580" cy="7157558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9361580" cy="1540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 b="1" i="0" spc="190" dirty="0">
                  <a:solidFill>
                    <a:srgbClr val="000000"/>
                  </a:solidFill>
                  <a:latin typeface="Glacial Indifference"/>
                </a:rPr>
                <a:t>KATHMANDU - LAND OF THE LIVING GOD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2509"/>
              <a:ext cx="9361580" cy="5255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28" dirty="0">
                  <a:solidFill>
                    <a:srgbClr val="000000"/>
                  </a:solidFill>
                  <a:latin typeface="Glacial Indifference"/>
                </a:rPr>
                <a:t>Kathmandu is an incredibly diverse historic city with breathtaking Newari architecture, centuries old Hindu and Buddhist religious sites along with dedicated tourist-friendly accommodations and restaurants. </a:t>
              </a:r>
            </a:p>
            <a:p>
              <a:pPr>
                <a:lnSpc>
                  <a:spcPts val="3919"/>
                </a:lnSpc>
              </a:pPr>
              <a:r>
                <a:rPr lang="en-US" sz="2800" b="0" i="0" spc="28" dirty="0">
                  <a:solidFill>
                    <a:srgbClr val="000000"/>
                  </a:solidFill>
                  <a:latin typeface="Glacial Indifference"/>
                </a:rPr>
                <a:t>Stepping into Kathmandu is like stepping into another world that everybody should experience at least once in their lifetime.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7374" y="0"/>
            <a:ext cx="9156288" cy="1024890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571500"/>
            <a:ext cx="1435423" cy="918671"/>
          </a:xfrm>
          <a:prstGeom prst="rect">
            <a:avLst/>
          </a:prstGeo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4788" y="0"/>
            <a:ext cx="11368796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9718" y="3436497"/>
            <a:ext cx="5783482" cy="4744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72"/>
              </a:lnSpc>
            </a:pPr>
            <a:r>
              <a:rPr lang="en-US" sz="2623" b="0" i="0" spc="26" dirty="0" smtClean="0">
                <a:solidFill>
                  <a:srgbClr val="000000"/>
                </a:solidFill>
                <a:latin typeface="Glacial Indifference"/>
              </a:rPr>
              <a:t>Kathmandu Marriott Hotel, </a:t>
            </a:r>
            <a:r>
              <a:rPr lang="en-US" sz="2623" b="0" i="0" spc="26" dirty="0">
                <a:solidFill>
                  <a:srgbClr val="000000"/>
                </a:solidFill>
                <a:latin typeface="Glacial Indifference"/>
              </a:rPr>
              <a:t>a 214-room contemporary hotel in the capital city Kathmandu, combines modern design with local creativity. The elegantly appointed rooms with warm colors add a charm, which is perfectly complemented by our caring service. Home to an inviting range of restaurants, the hotel also takes a fresh approach to dining experiences.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7772" y="1741000"/>
            <a:ext cx="5327374" cy="1105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6"/>
              </a:lnSpc>
            </a:pPr>
            <a:r>
              <a:rPr lang="en-US" sz="3596" b="1" i="0" spc="-35" dirty="0">
                <a:solidFill>
                  <a:srgbClr val="000000"/>
                </a:solidFill>
                <a:latin typeface="Glacial Indifference"/>
              </a:rPr>
              <a:t>KATHMANDU MARRIOTT HOTEL</a:t>
            </a: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331991"/>
            <a:ext cx="1435423" cy="918671"/>
          </a:xfrm>
          <a:prstGeom prst="rect">
            <a:avLst/>
          </a:prstGeo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38951" y="8724900"/>
            <a:ext cx="4285450" cy="1244595"/>
            <a:chOff x="0" y="0"/>
            <a:chExt cx="3342411" cy="11763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42410" cy="1176374"/>
            </a:xfrm>
            <a:custGeom>
              <a:avLst/>
              <a:gdLst/>
              <a:ahLst/>
              <a:cxnLst/>
              <a:rect l="l" t="t" r="r" b="b"/>
              <a:pathLst>
                <a:path w="3342410" h="1176374">
                  <a:moveTo>
                    <a:pt x="0" y="0"/>
                  </a:moveTo>
                  <a:lnTo>
                    <a:pt x="3342410" y="0"/>
                  </a:lnTo>
                  <a:lnTo>
                    <a:pt x="3342410" y="1176374"/>
                  </a:lnTo>
                  <a:lnTo>
                    <a:pt x="0" y="1176374"/>
                  </a:lnTo>
                  <a:close/>
                </a:path>
              </a:pathLst>
            </a:custGeom>
            <a:solidFill>
              <a:srgbClr val="545454">
                <a:alpha val="6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03685" y="9100334"/>
            <a:ext cx="3355980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4"/>
              </a:lnSpc>
            </a:pPr>
            <a:r>
              <a:rPr lang="en-US" sz="2800" b="1" i="0" spc="175" dirty="0">
                <a:solidFill>
                  <a:srgbClr val="FFFFFF"/>
                </a:solidFill>
                <a:latin typeface="Glacial Indifference"/>
              </a:rPr>
              <a:t>EXECUTIVE SUITE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254620" y="-14992"/>
            <a:ext cx="7123329" cy="10287001"/>
            <a:chOff x="11254620" y="-14992"/>
            <a:chExt cx="7123329" cy="10287001"/>
          </a:xfrm>
        </p:grpSpPr>
        <p:sp>
          <p:nvSpPr>
            <p:cNvPr id="8" name="AutoShape 2"/>
            <p:cNvSpPr/>
            <p:nvPr/>
          </p:nvSpPr>
          <p:spPr>
            <a:xfrm>
              <a:off x="11254620" y="-14992"/>
              <a:ext cx="7123329" cy="10287001"/>
            </a:xfrm>
            <a:prstGeom prst="rect">
              <a:avLst/>
            </a:prstGeom>
            <a:solidFill>
              <a:srgbClr val="A6A6A6">
                <a:alpha val="51764"/>
              </a:srgbClr>
            </a:solidFill>
          </p:spPr>
        </p:sp>
        <p:sp>
          <p:nvSpPr>
            <p:cNvPr id="9" name="TextBox 3"/>
            <p:cNvSpPr txBox="1"/>
            <p:nvPr/>
          </p:nvSpPr>
          <p:spPr>
            <a:xfrm>
              <a:off x="11573318" y="172986"/>
              <a:ext cx="6743093" cy="57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 b="1" i="0" spc="190" dirty="0">
                  <a:solidFill>
                    <a:srgbClr val="000000"/>
                  </a:solidFill>
                  <a:latin typeface="Glacial Indifference"/>
                </a:rPr>
                <a:t>ACCOMMODATION</a:t>
              </a:r>
            </a:p>
          </p:txBody>
        </p:sp>
        <p:sp>
          <p:nvSpPr>
            <p:cNvPr id="10" name="TextBox 4"/>
            <p:cNvSpPr txBox="1"/>
            <p:nvPr/>
          </p:nvSpPr>
          <p:spPr>
            <a:xfrm>
              <a:off x="11573318" y="1126029"/>
              <a:ext cx="5952682" cy="80021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sz="3600" b="1" i="0" spc="29" dirty="0">
                  <a:solidFill>
                    <a:srgbClr val="000000"/>
                  </a:solidFill>
                  <a:latin typeface="Glacial Indifference"/>
                </a:rPr>
                <a:t>Rooms</a:t>
              </a:r>
            </a:p>
            <a:p>
              <a:pPr algn="just"/>
              <a:r>
                <a:rPr lang="en-US" sz="2800" i="0" spc="29" dirty="0">
                  <a:solidFill>
                    <a:srgbClr val="000000"/>
                  </a:solidFill>
                  <a:latin typeface="Glacial Indifference"/>
                </a:rPr>
                <a:t>• 214 </a:t>
              </a:r>
              <a:r>
                <a:rPr lang="en-US" sz="2800" i="0" spc="29" dirty="0" smtClean="0">
                  <a:solidFill>
                    <a:srgbClr val="000000"/>
                  </a:solidFill>
                  <a:latin typeface="Glacial Indifference"/>
                </a:rPr>
                <a:t>Rooms</a:t>
              </a:r>
            </a:p>
            <a:p>
              <a:pPr algn="just"/>
              <a:r>
                <a:rPr lang="en-US" sz="2800" spc="29" dirty="0">
                  <a:solidFill>
                    <a:srgbClr val="000000"/>
                  </a:solidFill>
                  <a:latin typeface="Glacial Indifference"/>
                </a:rPr>
                <a:t>• </a:t>
              </a:r>
              <a:r>
                <a:rPr lang="en-US" sz="2800" spc="29" dirty="0" smtClean="0">
                  <a:solidFill>
                    <a:srgbClr val="000000"/>
                  </a:solidFill>
                  <a:latin typeface="Glacial Indifference"/>
                </a:rPr>
                <a:t>191 Deluxe Rooms</a:t>
              </a:r>
              <a:endParaRPr lang="en-US" sz="2800" spc="29" dirty="0">
                <a:solidFill>
                  <a:srgbClr val="000000"/>
                </a:solidFill>
                <a:latin typeface="Glacial Indifference"/>
              </a:endParaRPr>
            </a:p>
            <a:p>
              <a:pPr algn="just"/>
              <a:r>
                <a:rPr lang="en-US" sz="2800" spc="29" dirty="0">
                  <a:solidFill>
                    <a:srgbClr val="000000"/>
                  </a:solidFill>
                  <a:latin typeface="Glacial Indifference"/>
                </a:rPr>
                <a:t>• </a:t>
              </a:r>
              <a:r>
                <a:rPr lang="en-US" sz="2800" spc="29" dirty="0" smtClean="0">
                  <a:solidFill>
                    <a:srgbClr val="000000"/>
                  </a:solidFill>
                  <a:latin typeface="Glacial Indifference"/>
                </a:rPr>
                <a:t>32 Club Rooms</a:t>
              </a:r>
              <a:endParaRPr lang="en-US" sz="2800" i="0" spc="29" dirty="0" smtClean="0">
                <a:solidFill>
                  <a:srgbClr val="000000"/>
                </a:solidFill>
                <a:latin typeface="Glacial Indifference"/>
              </a:endParaRPr>
            </a:p>
            <a:p>
              <a:pPr algn="just"/>
              <a:r>
                <a:rPr lang="en-US" sz="2800" i="0" spc="29" dirty="0" smtClean="0">
                  <a:solidFill>
                    <a:srgbClr val="000000"/>
                  </a:solidFill>
                  <a:latin typeface="Glacial Indifference"/>
                </a:rPr>
                <a:t>• </a:t>
              </a:r>
              <a:r>
                <a:rPr lang="en-US" sz="2800" i="0" spc="29" dirty="0">
                  <a:solidFill>
                    <a:srgbClr val="000000"/>
                  </a:solidFill>
                  <a:latin typeface="Glacial Indifference"/>
                </a:rPr>
                <a:t>10 Junior Suites</a:t>
              </a:r>
            </a:p>
            <a:p>
              <a:pPr algn="just"/>
              <a:r>
                <a:rPr lang="en-US" sz="2800" i="0" spc="29" dirty="0">
                  <a:solidFill>
                    <a:srgbClr val="000000"/>
                  </a:solidFill>
                  <a:latin typeface="Glacial Indifference"/>
                </a:rPr>
                <a:t>• 10 Executive Suites</a:t>
              </a:r>
            </a:p>
            <a:p>
              <a:pPr algn="just"/>
              <a:r>
                <a:rPr lang="en-US" sz="2800" i="0" spc="29" dirty="0">
                  <a:solidFill>
                    <a:srgbClr val="000000"/>
                  </a:solidFill>
                  <a:latin typeface="Glacial Indifference"/>
                </a:rPr>
                <a:t>• 1 Presidential </a:t>
              </a:r>
              <a:r>
                <a:rPr lang="en-US" sz="2800" i="0" spc="29" dirty="0" smtClean="0">
                  <a:solidFill>
                    <a:srgbClr val="000000"/>
                  </a:solidFill>
                  <a:latin typeface="Glacial Indifference"/>
                </a:rPr>
                <a:t>Suite</a:t>
              </a:r>
              <a:endParaRPr lang="en-US" sz="2800" i="0" spc="29" dirty="0">
                <a:solidFill>
                  <a:srgbClr val="000000"/>
                </a:solidFill>
                <a:latin typeface="Glacial Indifference"/>
              </a:endParaRPr>
            </a:p>
            <a:p>
              <a:pPr algn="just"/>
              <a:r>
                <a:rPr lang="en-US" sz="3600" b="1" i="0" spc="29" dirty="0">
                  <a:solidFill>
                    <a:srgbClr val="000000"/>
                  </a:solidFill>
                  <a:latin typeface="Glacial Indifference"/>
                </a:rPr>
                <a:t>Guest Room Features</a:t>
              </a:r>
            </a:p>
            <a:p>
              <a:pPr algn="just"/>
              <a:r>
                <a:rPr lang="en-US" sz="2800" i="0" spc="29" dirty="0">
                  <a:solidFill>
                    <a:srgbClr val="000000"/>
                  </a:solidFill>
                  <a:latin typeface="Glacial Indifference"/>
                </a:rPr>
                <a:t>• Four fixture bathroom</a:t>
              </a:r>
            </a:p>
            <a:p>
              <a:pPr algn="just"/>
              <a:r>
                <a:rPr lang="en-US" sz="2800" i="0" spc="29" dirty="0">
                  <a:solidFill>
                    <a:srgbClr val="000000"/>
                  </a:solidFill>
                  <a:latin typeface="Glacial Indifference"/>
                </a:rPr>
                <a:t>• Room service, 24-Hour</a:t>
              </a:r>
            </a:p>
            <a:p>
              <a:pPr algn="just"/>
              <a:r>
                <a:rPr lang="en-US" sz="2800" i="0" spc="29" dirty="0">
                  <a:solidFill>
                    <a:srgbClr val="000000"/>
                  </a:solidFill>
                  <a:latin typeface="Glacial Indifference"/>
                </a:rPr>
                <a:t>• Air-conditioning</a:t>
              </a:r>
            </a:p>
            <a:p>
              <a:pPr algn="just"/>
              <a:r>
                <a:rPr lang="en-US" sz="2800" i="0" spc="29" dirty="0">
                  <a:solidFill>
                    <a:srgbClr val="000000"/>
                  </a:solidFill>
                  <a:latin typeface="Glacial Indifference"/>
                </a:rPr>
                <a:t>• Remote Curtain Control</a:t>
              </a:r>
            </a:p>
            <a:p>
              <a:pPr algn="just"/>
              <a:r>
                <a:rPr lang="en-US" sz="2800" i="0" spc="29" dirty="0">
                  <a:solidFill>
                    <a:srgbClr val="000000"/>
                  </a:solidFill>
                  <a:latin typeface="Glacial Indifference"/>
                </a:rPr>
                <a:t>• Bottled Water</a:t>
              </a:r>
            </a:p>
            <a:p>
              <a:pPr algn="just"/>
              <a:r>
                <a:rPr lang="en-US" sz="2800" i="0" spc="29" dirty="0">
                  <a:solidFill>
                    <a:srgbClr val="000000"/>
                  </a:solidFill>
                  <a:latin typeface="Glacial Indifference"/>
                </a:rPr>
                <a:t>• Tea/coffee maker</a:t>
              </a:r>
            </a:p>
            <a:p>
              <a:pPr algn="just"/>
              <a:r>
                <a:rPr lang="en-US" sz="2800" i="0" spc="29" dirty="0">
                  <a:solidFill>
                    <a:srgbClr val="000000"/>
                  </a:solidFill>
                  <a:latin typeface="Glacial Indifference"/>
                </a:rPr>
                <a:t>• Complimentary Wi-Fi </a:t>
              </a:r>
            </a:p>
            <a:p>
              <a:pPr algn="just"/>
              <a:r>
                <a:rPr lang="en-US" sz="2800" i="0" spc="29" dirty="0">
                  <a:solidFill>
                    <a:srgbClr val="000000"/>
                  </a:solidFill>
                  <a:latin typeface="Glacial Indifference"/>
                </a:rPr>
                <a:t>• Built in room safe</a:t>
              </a:r>
            </a:p>
            <a:p>
              <a:pPr algn="just"/>
              <a:r>
                <a:rPr lang="en-US" sz="2800" i="0" spc="29" dirty="0">
                  <a:solidFill>
                    <a:srgbClr val="000000"/>
                  </a:solidFill>
                  <a:latin typeface="Glacial Indifference"/>
                </a:rPr>
                <a:t>• </a:t>
              </a:r>
              <a:r>
                <a:rPr lang="en-US" sz="2800" i="0" spc="29" dirty="0" smtClean="0">
                  <a:solidFill>
                    <a:srgbClr val="000000"/>
                  </a:solidFill>
                  <a:latin typeface="Glacial Indifference"/>
                </a:rPr>
                <a:t>Mini-bar</a:t>
              </a:r>
            </a:p>
            <a:p>
              <a:pPr algn="just"/>
              <a:r>
                <a:rPr lang="en-US" sz="2800" i="0" spc="29" dirty="0" smtClean="0">
                  <a:solidFill>
                    <a:srgbClr val="000000"/>
                  </a:solidFill>
                  <a:latin typeface="Glacial Indifference"/>
                </a:rPr>
                <a:t>• </a:t>
              </a:r>
              <a:r>
                <a:rPr lang="en-US" sz="2800" i="0" spc="29" dirty="0">
                  <a:solidFill>
                    <a:srgbClr val="000000"/>
                  </a:solidFill>
                  <a:latin typeface="Glacial Indifference"/>
                </a:rPr>
                <a:t>Baby cribs (subject to availability)</a:t>
              </a:r>
            </a:p>
          </p:txBody>
        </p:sp>
      </p:grpSp>
      <p:pic>
        <p:nvPicPr>
          <p:cNvPr id="11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571500"/>
            <a:ext cx="1435423" cy="918671"/>
          </a:xfrm>
          <a:prstGeom prst="rect">
            <a:avLst/>
          </a:prstGeo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9817" y="-14670"/>
            <a:ext cx="11950613" cy="103016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868" y="0"/>
            <a:ext cx="9646132" cy="1030580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5400000">
            <a:off x="3481630" y="3855149"/>
            <a:ext cx="10320472" cy="2580837"/>
            <a:chOff x="0" y="0"/>
            <a:chExt cx="3594100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4"/>
          <p:cNvGrpSpPr/>
          <p:nvPr/>
        </p:nvGrpSpPr>
        <p:grpSpPr>
          <a:xfrm>
            <a:off x="438951" y="8724900"/>
            <a:ext cx="4285450" cy="1244595"/>
            <a:chOff x="0" y="0"/>
            <a:chExt cx="3342411" cy="1176374"/>
          </a:xfrm>
        </p:grpSpPr>
        <p:sp>
          <p:nvSpPr>
            <p:cNvPr id="10" name="Freeform 5"/>
            <p:cNvSpPr/>
            <p:nvPr/>
          </p:nvSpPr>
          <p:spPr>
            <a:xfrm>
              <a:off x="0" y="0"/>
              <a:ext cx="3342410" cy="1176374"/>
            </a:xfrm>
            <a:custGeom>
              <a:avLst/>
              <a:gdLst/>
              <a:ahLst/>
              <a:cxnLst/>
              <a:rect l="l" t="t" r="r" b="b"/>
              <a:pathLst>
                <a:path w="3342410" h="1176374">
                  <a:moveTo>
                    <a:pt x="0" y="0"/>
                  </a:moveTo>
                  <a:lnTo>
                    <a:pt x="3342410" y="0"/>
                  </a:lnTo>
                  <a:lnTo>
                    <a:pt x="3342410" y="1176374"/>
                  </a:lnTo>
                  <a:lnTo>
                    <a:pt x="0" y="1176374"/>
                  </a:lnTo>
                  <a:close/>
                </a:path>
              </a:pathLst>
            </a:custGeom>
            <a:solidFill>
              <a:srgbClr val="545454">
                <a:alpha val="60000"/>
              </a:srgbClr>
            </a:solidFill>
          </p:spPr>
        </p:sp>
      </p:grpSp>
      <p:sp>
        <p:nvSpPr>
          <p:cNvPr id="9" name="TextBox 6"/>
          <p:cNvSpPr txBox="1"/>
          <p:nvPr/>
        </p:nvSpPr>
        <p:spPr>
          <a:xfrm>
            <a:off x="903685" y="9100334"/>
            <a:ext cx="3355980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4"/>
              </a:lnSpc>
            </a:pPr>
            <a:r>
              <a:rPr lang="en-US" sz="2800" b="1" i="0" spc="175" dirty="0">
                <a:solidFill>
                  <a:srgbClr val="FFFFFF"/>
                </a:solidFill>
                <a:latin typeface="Glacial Indifference"/>
              </a:rPr>
              <a:t>EXECUTIVE SUITE</a:t>
            </a:r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571500"/>
            <a:ext cx="1435423" cy="918671"/>
          </a:xfrm>
          <a:prstGeom prst="rect">
            <a:avLst/>
          </a:prstGeo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59303" y="8739838"/>
            <a:ext cx="4112698" cy="1146615"/>
            <a:chOff x="459303" y="8739838"/>
            <a:chExt cx="4112698" cy="1146615"/>
          </a:xfrm>
        </p:grpSpPr>
        <p:grpSp>
          <p:nvGrpSpPr>
            <p:cNvPr id="3" name="Group 3"/>
            <p:cNvGrpSpPr/>
            <p:nvPr/>
          </p:nvGrpSpPr>
          <p:grpSpPr>
            <a:xfrm>
              <a:off x="459303" y="8739838"/>
              <a:ext cx="4112698" cy="1146615"/>
              <a:chOff x="0" y="0"/>
              <a:chExt cx="3342411" cy="107101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342410" cy="1071014"/>
              </a:xfrm>
              <a:custGeom>
                <a:avLst/>
                <a:gdLst/>
                <a:ahLst/>
                <a:cxnLst/>
                <a:rect l="l" t="t" r="r" b="b"/>
                <a:pathLst>
                  <a:path w="3342410" h="1071014">
                    <a:moveTo>
                      <a:pt x="0" y="0"/>
                    </a:moveTo>
                    <a:lnTo>
                      <a:pt x="3342410" y="0"/>
                    </a:lnTo>
                    <a:lnTo>
                      <a:pt x="3342410" y="1071014"/>
                    </a:lnTo>
                    <a:lnTo>
                      <a:pt x="0" y="1071014"/>
                    </a:lnTo>
                    <a:close/>
                  </a:path>
                </a:pathLst>
              </a:custGeom>
              <a:solidFill>
                <a:srgbClr val="545454">
                  <a:alpha val="60000"/>
                </a:srgbClr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539693" y="9029700"/>
              <a:ext cx="3956107" cy="493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4"/>
                </a:lnSpc>
              </a:pPr>
              <a:r>
                <a:rPr lang="en-US" sz="2800" b="1" i="0" spc="175" dirty="0">
                  <a:solidFill>
                    <a:srgbClr val="FFFFFF"/>
                  </a:solidFill>
                  <a:latin typeface="Glacial Indifference"/>
                </a:rPr>
                <a:t>JUNIOR SUITE</a:t>
              </a:r>
            </a:p>
          </p:txBody>
        </p:sp>
      </p:grpSp>
      <p:pic>
        <p:nvPicPr>
          <p:cNvPr id="8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571500"/>
            <a:ext cx="1435423" cy="918671"/>
          </a:xfrm>
          <a:prstGeom prst="rect">
            <a:avLst/>
          </a:prstGeo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055104" cy="1024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1"/>
            <a:ext cx="9220200" cy="10248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5400000">
            <a:off x="4000498" y="3853082"/>
            <a:ext cx="10287000" cy="2580837"/>
            <a:chOff x="0" y="0"/>
            <a:chExt cx="2888848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2888848" cy="69850"/>
            </a:xfrm>
            <a:custGeom>
              <a:avLst/>
              <a:gdLst/>
              <a:ahLst/>
              <a:cxnLst/>
              <a:rect l="l" t="t" r="r" b="b"/>
              <a:pathLst>
                <a:path w="2888848" h="69850">
                  <a:moveTo>
                    <a:pt x="25980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888848" y="69850"/>
                  </a:lnTo>
                  <a:lnTo>
                    <a:pt x="288884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6"/>
          <p:cNvGrpSpPr/>
          <p:nvPr/>
        </p:nvGrpSpPr>
        <p:grpSpPr>
          <a:xfrm>
            <a:off x="459303" y="8739838"/>
            <a:ext cx="4112698" cy="1146615"/>
            <a:chOff x="459303" y="8739838"/>
            <a:chExt cx="4112698" cy="1146615"/>
          </a:xfrm>
        </p:grpSpPr>
        <p:grpSp>
          <p:nvGrpSpPr>
            <p:cNvPr id="8" name="Group 3"/>
            <p:cNvGrpSpPr/>
            <p:nvPr/>
          </p:nvGrpSpPr>
          <p:grpSpPr>
            <a:xfrm>
              <a:off x="459303" y="8739838"/>
              <a:ext cx="4112698" cy="1146615"/>
              <a:chOff x="0" y="0"/>
              <a:chExt cx="3342411" cy="1071014"/>
            </a:xfrm>
          </p:grpSpPr>
          <p:sp>
            <p:nvSpPr>
              <p:cNvPr id="10" name="Freeform 4"/>
              <p:cNvSpPr/>
              <p:nvPr/>
            </p:nvSpPr>
            <p:spPr>
              <a:xfrm>
                <a:off x="0" y="0"/>
                <a:ext cx="3342410" cy="1071014"/>
              </a:xfrm>
              <a:custGeom>
                <a:avLst/>
                <a:gdLst/>
                <a:ahLst/>
                <a:cxnLst/>
                <a:rect l="l" t="t" r="r" b="b"/>
                <a:pathLst>
                  <a:path w="3342410" h="1071014">
                    <a:moveTo>
                      <a:pt x="0" y="0"/>
                    </a:moveTo>
                    <a:lnTo>
                      <a:pt x="3342410" y="0"/>
                    </a:lnTo>
                    <a:lnTo>
                      <a:pt x="3342410" y="1071014"/>
                    </a:lnTo>
                    <a:lnTo>
                      <a:pt x="0" y="1071014"/>
                    </a:lnTo>
                    <a:close/>
                  </a:path>
                </a:pathLst>
              </a:custGeom>
              <a:solidFill>
                <a:srgbClr val="545454">
                  <a:alpha val="60000"/>
                </a:srgbClr>
              </a:solidFill>
            </p:spPr>
          </p:sp>
        </p:grpSp>
        <p:sp>
          <p:nvSpPr>
            <p:cNvPr id="9" name="TextBox 5"/>
            <p:cNvSpPr txBox="1"/>
            <p:nvPr/>
          </p:nvSpPr>
          <p:spPr>
            <a:xfrm>
              <a:off x="539693" y="9029700"/>
              <a:ext cx="3956107" cy="493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4"/>
                </a:lnSpc>
              </a:pPr>
              <a:r>
                <a:rPr lang="en-US" sz="2800" b="1" i="0" spc="175" dirty="0">
                  <a:solidFill>
                    <a:srgbClr val="FFFFFF"/>
                  </a:solidFill>
                  <a:latin typeface="Glacial Indifference"/>
                </a:rPr>
                <a:t>JUNIOR SUITE</a:t>
              </a:r>
            </a:p>
          </p:txBody>
        </p:sp>
      </p:grpSp>
      <p:pic>
        <p:nvPicPr>
          <p:cNvPr id="11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571500"/>
            <a:ext cx="1435423" cy="918671"/>
          </a:xfrm>
          <a:prstGeom prst="rect">
            <a:avLst/>
          </a:prstGeo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4"/>
          <p:cNvGrpSpPr/>
          <p:nvPr/>
        </p:nvGrpSpPr>
        <p:grpSpPr>
          <a:xfrm>
            <a:off x="443451" y="8648700"/>
            <a:ext cx="4084963" cy="1298719"/>
            <a:chOff x="0" y="0"/>
            <a:chExt cx="3342411" cy="1176374"/>
          </a:xfrm>
        </p:grpSpPr>
        <p:sp>
          <p:nvSpPr>
            <p:cNvPr id="11" name="Freeform 5"/>
            <p:cNvSpPr/>
            <p:nvPr/>
          </p:nvSpPr>
          <p:spPr>
            <a:xfrm>
              <a:off x="0" y="0"/>
              <a:ext cx="3342410" cy="1176374"/>
            </a:xfrm>
            <a:custGeom>
              <a:avLst/>
              <a:gdLst/>
              <a:ahLst/>
              <a:cxnLst/>
              <a:rect l="l" t="t" r="r" b="b"/>
              <a:pathLst>
                <a:path w="3342410" h="1176374">
                  <a:moveTo>
                    <a:pt x="0" y="0"/>
                  </a:moveTo>
                  <a:lnTo>
                    <a:pt x="3342410" y="0"/>
                  </a:lnTo>
                  <a:lnTo>
                    <a:pt x="3342410" y="1176374"/>
                  </a:lnTo>
                  <a:lnTo>
                    <a:pt x="0" y="1176374"/>
                  </a:lnTo>
                  <a:close/>
                </a:path>
              </a:pathLst>
            </a:custGeom>
            <a:solidFill>
              <a:srgbClr val="545454">
                <a:alpha val="60000"/>
              </a:srgbClr>
            </a:solidFill>
          </p:spPr>
        </p:sp>
      </p:grpSp>
      <p:sp>
        <p:nvSpPr>
          <p:cNvPr id="7" name="TextBox 6"/>
          <p:cNvSpPr txBox="1"/>
          <p:nvPr/>
        </p:nvSpPr>
        <p:spPr>
          <a:xfrm>
            <a:off x="1089256" y="9068932"/>
            <a:ext cx="3956107" cy="50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4"/>
              </a:lnSpc>
            </a:pPr>
            <a:r>
              <a:rPr lang="en-US" sz="2800" b="1" i="0" spc="175" dirty="0" smtClean="0">
                <a:solidFill>
                  <a:srgbClr val="FFFFFF"/>
                </a:solidFill>
                <a:latin typeface="Glacial Indifference"/>
              </a:rPr>
              <a:t>DELUXE ROOM</a:t>
            </a:r>
            <a:endParaRPr lang="en-US" sz="2800" b="1" i="0" spc="175" dirty="0">
              <a:solidFill>
                <a:srgbClr val="FFFFFF"/>
              </a:solidFill>
              <a:latin typeface="Glacial Indifference"/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571500"/>
            <a:ext cx="1435423" cy="918671"/>
          </a:xfrm>
          <a:prstGeom prst="rect">
            <a:avLst/>
          </a:prstGeom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31533</TotalTime>
  <Words>695</Words>
  <Application>Microsoft Office PowerPoint</Application>
  <PresentationFormat>Custom</PresentationFormat>
  <Paragraphs>95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Alegreya Sans SC Regular</vt:lpstr>
      <vt:lpstr>Glacial Indifference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Kathmandu Marriott Hotel</dc:title>
  <dc:creator>Ghosal, Swastika</dc:creator>
  <cp:lastModifiedBy>Ghosal, Swastika</cp:lastModifiedBy>
  <cp:revision>44</cp:revision>
  <dcterms:created xsi:type="dcterms:W3CDTF">2006-08-16T00:00:00Z</dcterms:created>
  <dcterms:modified xsi:type="dcterms:W3CDTF">2019-08-28T03:32:18Z</dcterms:modified>
  <dc:identifier>DADfXWvlU7A</dc:identifier>
</cp:coreProperties>
</file>